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2" r:id="rId8"/>
    <p:sldId id="266" r:id="rId9"/>
    <p:sldId id="263" r:id="rId10"/>
    <p:sldId id="264" r:id="rId11"/>
    <p:sldId id="267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>
        <p:scale>
          <a:sx n="77" d="100"/>
          <a:sy n="77" d="100"/>
        </p:scale>
        <p:origin x="917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419FD-019A-458E-B859-FC3E642AD3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A51339-7C60-4722-B9A7-D37C615F6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5AADCB-C7C7-4AEE-ADC1-248EB212A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64457D-B228-4AFD-8EC2-D38C69BFB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F4C852-29D8-4F2C-AFFB-E95764E00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656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20673-9374-48AA-A37A-1B4A873E8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D5BF87-8B4A-49A2-8C43-E469C4C6B2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E1FC2D-2629-4581-8392-41C7D5035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F5DC8-F52B-4DBD-A003-AA3B3DE2B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410751-6D86-475B-8422-8FC46C68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2628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E995C0-74FB-431B-802E-4D74D226CD4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0EBFF7-6FFF-4CE5-91B4-7B322722F8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A1504-DBC1-4FC3-8B3B-9CF486DDA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E212B1-1AAE-46BD-BE00-C3872E4E0F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E05891-9736-432D-A9CC-4D36DD9C6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653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92371-4F06-40BF-8B49-392F42025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4680A5-2345-473D-A9BC-A1DB2C4CB4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028CF-642C-4764-A067-8929B0E99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2956A-B6D6-41F6-B339-BE7BC79D0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8DAED-3E99-4688-9451-BB2C63A94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34344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A73FC-2A16-466E-8D08-1A441A5F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84FF0F-BF98-4CDE-A8C9-383BCF712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1E098E-F798-4FA3-887D-315562995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25B0D6-EF0A-4E1A-A882-E085222B0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E5B93-3908-4B92-AAAF-7BFEF7259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7760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6E9F85-23D3-4326-9C69-F2FC15759B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067AE-765A-4971-9167-4B809B65C1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525F20-53F9-4D8B-BA0F-5C9DF7ADEA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E0EF17E-6B6D-4B9F-8C0F-DC7AF55CC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2E0F07-43BA-4AEC-8545-40D7585E5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CBAD11-1DCA-407E-8BCF-F838A0FD2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92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19C7B0-7620-465E-B8F7-164B1F9F9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DE890D-A869-4258-B492-AA178EF930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35D79C2-0D3F-491D-9926-65F1DA236E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661592E-AA46-4C7E-B261-2C0787C648C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68C842-38AB-4AB2-A3F0-AE4243B954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BBA662-8EDB-47F0-BA83-27C8E6CB7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93DED9-AC34-4FA3-ABAE-37FBDF08F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3CB030-43BE-4008-9CA5-1B478DB86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729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A7C1A-9CA0-4DB6-9A96-56FB105ABF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F029D6F-B2C0-4FD7-B09E-8F663D4F0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3E36BB6-1158-4480-BBAC-8CD673B2A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4C753DB-5B41-4F8E-B81D-222221F5E7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86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0267B74-DA71-4858-973C-FD2692905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578668-B5C0-4178-8706-D8E72E1DA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43F2E5-3843-47FD-9FBF-4D19DFB01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889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99AE2B-5383-4106-AA67-05CDFE250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9E6B3F-04CF-4A28-A36B-DAF4D861DD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C805F-9FEE-4E41-A5E5-E00FCD857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BF484-409C-47AA-8560-134F954D2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F0AAA1-E65F-4C36-A34C-CC23A95587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94CE7A-F264-483F-8ADC-4B8AD857D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208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1F371-9E75-4659-8081-059D4147F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0DA80B-5FC6-4B0B-8003-F03CDAF6C2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13659-B243-4904-8F66-6AFBA520B1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3335A-10D9-4111-B5DC-CED4383E7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515C0-CA42-4923-BA32-6FC45BABB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63B13-36D9-40A2-A17F-7E691DFB3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007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30640D1-4A3D-4948-AC7C-456A966B62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24DD29-DE5C-4E7F-BB4E-7F19EA312A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5BB1A-347F-4C87-A3B2-283636C97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15045-63CA-4A15-8A70-DDBDC55F9A51}" type="datetimeFigureOut">
              <a:rPr lang="en-US" smtClean="0"/>
              <a:t>2020-06-06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DAC1A-1DB4-44FE-9BBA-DBEB465C90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73DC5-A59B-4EAB-8D4B-3EB58818C1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FFEE36-CA72-4C45-92F4-74F995D3D6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0813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408FB-86C2-4D1E-A9FF-A312ECCBF2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Neural Discrete Representation Learning</a:t>
            </a:r>
            <a:endParaRPr lang="en-US" sz="36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5053AB-C061-49B9-B44E-DCB0CE7BC4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Aaron van den Oord, Oriol </a:t>
            </a:r>
            <a:r>
              <a:rPr lang="en-US" dirty="0" err="1"/>
              <a:t>Vinyals</a:t>
            </a:r>
            <a:r>
              <a:rPr lang="en-US" dirty="0"/>
              <a:t>, </a:t>
            </a:r>
            <a:r>
              <a:rPr lang="en-US" dirty="0" err="1"/>
              <a:t>Koray</a:t>
            </a:r>
            <a:r>
              <a:rPr lang="en-US" dirty="0"/>
              <a:t> </a:t>
            </a:r>
            <a:r>
              <a:rPr lang="en-US" dirty="0" err="1"/>
              <a:t>Kavukcuoglu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4952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F29F17-9E67-4907-88FA-12D6A9911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Discrete </a:t>
            </a:r>
            <a:r>
              <a:rPr lang="en-US" dirty="0" err="1"/>
              <a:t>Latents</a:t>
            </a:r>
            <a:endParaRPr lang="en-US" dirty="0"/>
          </a:p>
        </p:txBody>
      </p:sp>
      <p:pic>
        <p:nvPicPr>
          <p:cNvPr id="4098" name="Picture 2" descr="VQ-VAE-2-algo">
            <a:extLst>
              <a:ext uri="{FF2B5EF4-FFF2-40B4-BE49-F238E27FC236}">
                <a16:creationId xmlns:a16="http://schemas.microsoft.com/office/drawing/2014/main" id="{4CCB1C86-1C40-40AF-891D-F8B94383A64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7633" y="1825625"/>
            <a:ext cx="7756733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43881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348F7D-9E9A-40CF-A080-154FCAC3F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VQ-VAE-2 (reconstruction)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C02ADE-7898-4A62-A8FD-015D185FCA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8C17E9-E837-47C8-8E09-4870BDC77F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65526"/>
            <a:ext cx="12192000" cy="3540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994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176C4-8BEC-4F1E-86A4-5F990FEC62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1B1615-6015-4B10-8CE2-E123682951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i="1" dirty="0"/>
              <a:t>SOM-VAE: Interpretable Discrete Representation Learning on Time Series</a:t>
            </a:r>
          </a:p>
          <a:p>
            <a:endParaRPr lang="en-US" i="1" dirty="0"/>
          </a:p>
          <a:p>
            <a:endParaRPr lang="en-US" i="1" dirty="0"/>
          </a:p>
          <a:p>
            <a:endParaRPr lang="en-US" i="1" dirty="0"/>
          </a:p>
          <a:p>
            <a:r>
              <a:rPr lang="en-US" i="1" dirty="0" err="1"/>
              <a:t>DeepFaceDrawing</a:t>
            </a:r>
            <a:r>
              <a:rPr lang="en-US" i="1" dirty="0"/>
              <a:t>: Deep Generation of Face Images from Sketches</a:t>
            </a:r>
          </a:p>
          <a:p>
            <a:endParaRPr lang="en-US" i="1" dirty="0"/>
          </a:p>
          <a:p>
            <a:endParaRPr lang="en-US" i="1" dirty="0"/>
          </a:p>
        </p:txBody>
      </p:sp>
      <p:pic>
        <p:nvPicPr>
          <p:cNvPr id="5122" name="Picture 2" descr="PDF] SOM-VAE: Interpretable Discrete Representation Learning on ...">
            <a:extLst>
              <a:ext uri="{FF2B5EF4-FFF2-40B4-BE49-F238E27FC236}">
                <a16:creationId xmlns:a16="http://schemas.microsoft.com/office/drawing/2014/main" id="{3B4D2DF9-2AD7-4765-9D35-D34CCC2AB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2084" y="2676089"/>
            <a:ext cx="8349843" cy="1678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dn-6.4.png">
            <a:extLst>
              <a:ext uri="{FF2B5EF4-FFF2-40B4-BE49-F238E27FC236}">
                <a16:creationId xmlns:a16="http://schemas.microsoft.com/office/drawing/2014/main" id="{FEA374FC-5374-45A4-8D1A-EEFDFCB9A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493" y="4660084"/>
            <a:ext cx="3439824" cy="208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93257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9C26A1-AEF7-486E-ACDD-ABB661A92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F1ACE4-A013-409F-BA8C-7506530A2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Discovery of a discrete intermediate representation</a:t>
            </a:r>
          </a:p>
          <a:p>
            <a:pPr lvl="1"/>
            <a:r>
              <a:rPr lang="en-US" dirty="0"/>
              <a:t>Learn a meaningful structure of the data</a:t>
            </a:r>
          </a:p>
          <a:p>
            <a:pPr lvl="1"/>
            <a:r>
              <a:rPr lang="en-US" dirty="0"/>
              <a:t>Match data to “prototypes”</a:t>
            </a:r>
          </a:p>
          <a:p>
            <a:pPr lvl="1"/>
            <a:r>
              <a:rPr lang="en-US" dirty="0"/>
              <a:t>Model important aspects of the data</a:t>
            </a:r>
          </a:p>
          <a:p>
            <a:endParaRPr lang="en-US" dirty="0"/>
          </a:p>
          <a:p>
            <a:r>
              <a:rPr lang="en-US" dirty="0"/>
              <a:t>Why discrete?</a:t>
            </a:r>
          </a:p>
          <a:p>
            <a:pPr lvl="1"/>
            <a:r>
              <a:rPr lang="en-US" dirty="0"/>
              <a:t>Many aspects of real world data can be discrete</a:t>
            </a:r>
          </a:p>
        </p:txBody>
      </p:sp>
    </p:spTree>
    <p:extLst>
      <p:ext uri="{BB962C8B-B14F-4D97-AF65-F5344CB8AC3E}">
        <p14:creationId xmlns:p14="http://schemas.microsoft.com/office/powerpoint/2010/main" val="3477806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BA2BA-7871-4093-B3CF-AB49178CA2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Evidence for Human Learning of Discrete Concepts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9C5A8D-BF61-421F-A1A8-1FAD754BD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Tyler, Lorraine K., and Helen E. Moss. "Towards a distributed account of conceptual knowledge." </a:t>
            </a:r>
            <a:r>
              <a:rPr lang="en-US" i="1" dirty="0"/>
              <a:t>Trends in cognitive sciences</a:t>
            </a:r>
            <a:r>
              <a:rPr lang="en-US" dirty="0"/>
              <a:t> 5.6 (2001): 244-252.</a:t>
            </a:r>
          </a:p>
          <a:p>
            <a:r>
              <a:rPr lang="en-US" dirty="0" err="1"/>
              <a:t>VanRullen</a:t>
            </a:r>
            <a:r>
              <a:rPr lang="en-US" dirty="0"/>
              <a:t>, </a:t>
            </a:r>
            <a:r>
              <a:rPr lang="en-US" dirty="0" err="1"/>
              <a:t>Rufin</a:t>
            </a:r>
            <a:r>
              <a:rPr lang="en-US" dirty="0"/>
              <a:t>, and Christof Koch. "Is perception discrete or continuous?." </a:t>
            </a:r>
            <a:r>
              <a:rPr lang="en-US" i="1" dirty="0"/>
              <a:t>Trends in cognitive sciences</a:t>
            </a:r>
            <a:r>
              <a:rPr lang="en-US" dirty="0"/>
              <a:t> 7.5 (2003): 207-213.</a:t>
            </a:r>
          </a:p>
          <a:p>
            <a:r>
              <a:rPr lang="en-US" dirty="0" err="1"/>
              <a:t>Pulvermüller</a:t>
            </a:r>
            <a:r>
              <a:rPr lang="en-US" dirty="0"/>
              <a:t>, </a:t>
            </a:r>
            <a:r>
              <a:rPr lang="en-US" dirty="0" err="1"/>
              <a:t>Friedemann</a:t>
            </a:r>
            <a:r>
              <a:rPr lang="en-US" dirty="0"/>
              <a:t>. "Brain embodiment of syntax and grammar: Discrete combinatorial mechanisms spelt out in neuronal circuits." </a:t>
            </a:r>
            <a:r>
              <a:rPr lang="en-US" i="1" dirty="0"/>
              <a:t>Brain and language</a:t>
            </a:r>
            <a:r>
              <a:rPr lang="en-US" dirty="0"/>
              <a:t> 112.3 (2010): 167-179.</a:t>
            </a:r>
          </a:p>
          <a:p>
            <a:r>
              <a:rPr lang="en-US" dirty="0"/>
              <a:t>Hamann, Stephan. "Mapping discrete and dimensional emotions onto the brain: controversies and consensus." </a:t>
            </a:r>
            <a:r>
              <a:rPr lang="en-US" i="1" dirty="0"/>
              <a:t>Trends in cognitive sciences</a:t>
            </a:r>
            <a:r>
              <a:rPr lang="en-US" dirty="0"/>
              <a:t> 16.9 (2012): 458-466.</a:t>
            </a:r>
          </a:p>
        </p:txBody>
      </p:sp>
    </p:spTree>
    <p:extLst>
      <p:ext uri="{BB962C8B-B14F-4D97-AF65-F5344CB8AC3E}">
        <p14:creationId xmlns:p14="http://schemas.microsoft.com/office/powerpoint/2010/main" val="42210433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B490F-CE53-4338-8144-9B13E92BA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approaches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FA7C29-374A-4741-B611-571404512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PCA, ICA, TSNE, etc. etc. etc.</a:t>
            </a:r>
          </a:p>
          <a:p>
            <a:pPr lvl="1"/>
            <a:r>
              <a:rPr lang="en-US" dirty="0"/>
              <a:t>Fails when the data is very complex, or very high dimensional</a:t>
            </a:r>
          </a:p>
          <a:p>
            <a:endParaRPr lang="en-US" dirty="0"/>
          </a:p>
          <a:p>
            <a:r>
              <a:rPr lang="en-US" dirty="0"/>
              <a:t>Adversarial based</a:t>
            </a:r>
          </a:p>
          <a:p>
            <a:pPr lvl="1"/>
            <a:r>
              <a:rPr lang="en-US" dirty="0"/>
              <a:t>Can miss modes in the data</a:t>
            </a:r>
          </a:p>
          <a:p>
            <a:pPr lvl="1"/>
            <a:endParaRPr lang="en-US" dirty="0"/>
          </a:p>
          <a:p>
            <a:r>
              <a:rPr lang="en-US" dirty="0"/>
              <a:t>Variational Auto Encoders</a:t>
            </a:r>
          </a:p>
          <a:p>
            <a:pPr lvl="1"/>
            <a:r>
              <a:rPr lang="en-US" dirty="0"/>
              <a:t>Can suffer from posterior collapse (Encoder-Decoder, but decoder ignores latent)</a:t>
            </a:r>
          </a:p>
          <a:p>
            <a:pPr lvl="1"/>
            <a:endParaRPr lang="en-US" dirty="0"/>
          </a:p>
          <a:p>
            <a:r>
              <a:rPr lang="en-US" dirty="0"/>
              <a:t>Variational GAN</a:t>
            </a:r>
          </a:p>
          <a:p>
            <a:pPr lvl="1"/>
            <a:r>
              <a:rPr lang="en-US" dirty="0"/>
              <a:t>Also a popular approach (but not discrete)</a:t>
            </a:r>
          </a:p>
        </p:txBody>
      </p:sp>
    </p:spTree>
    <p:extLst>
      <p:ext uri="{BB962C8B-B14F-4D97-AF65-F5344CB8AC3E}">
        <p14:creationId xmlns:p14="http://schemas.microsoft.com/office/powerpoint/2010/main" val="3670162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1E7C0-2E83-44DA-BBCD-D613AA7F67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 Quantization</a:t>
            </a:r>
          </a:p>
        </p:txBody>
      </p:sp>
      <p:pic>
        <p:nvPicPr>
          <p:cNvPr id="1026" name="Picture 2" descr="Aäron van den Oord ·">
            <a:extLst>
              <a:ext uri="{FF2B5EF4-FFF2-40B4-BE49-F238E27FC236}">
                <a16:creationId xmlns:a16="http://schemas.microsoft.com/office/drawing/2014/main" id="{F3513FDE-BDEC-44D4-8677-5D9FB577576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1715" y="1852022"/>
            <a:ext cx="7715421" cy="4328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965346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C07792-F710-43BA-A457-EF593D091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Closer look at Vector Quantization</a:t>
            </a:r>
          </a:p>
        </p:txBody>
      </p:sp>
      <p:pic>
        <p:nvPicPr>
          <p:cNvPr id="2050" name="Picture 2" descr="From Autoencoder to Beta-VAE">
            <a:extLst>
              <a:ext uri="{FF2B5EF4-FFF2-40B4-BE49-F238E27FC236}">
                <a16:creationId xmlns:a16="http://schemas.microsoft.com/office/drawing/2014/main" id="{BE4A4C12-7E1D-4152-8793-05936A71254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2237" y="1331413"/>
            <a:ext cx="9327525" cy="3968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8E66B4B-FD24-4905-BC66-9F9323849EE9}"/>
              </a:ext>
            </a:extLst>
          </p:cNvPr>
          <p:cNvSpPr txBox="1"/>
          <p:nvPr/>
        </p:nvSpPr>
        <p:spPr>
          <a:xfrm>
            <a:off x="1505824" y="5259897"/>
            <a:ext cx="788549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Initialize a codebook with </a:t>
            </a:r>
            <a:r>
              <a:rPr lang="en-US" b="1" i="1" dirty="0"/>
              <a:t>K</a:t>
            </a:r>
            <a:r>
              <a:rPr lang="en-US" dirty="0"/>
              <a:t> random vectors each of size </a:t>
            </a:r>
            <a:r>
              <a:rPr lang="en-US" b="1" i="1" dirty="0"/>
              <a:t>1 x 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Let the encoder produce a set of </a:t>
            </a:r>
            <a:r>
              <a:rPr lang="en-US" b="1" i="1" dirty="0"/>
              <a:t>H x W </a:t>
            </a:r>
            <a:r>
              <a:rPr lang="en-US" dirty="0"/>
              <a:t>continuous </a:t>
            </a:r>
            <a:r>
              <a:rPr lang="en-US" dirty="0" err="1"/>
              <a:t>latents</a:t>
            </a:r>
            <a:r>
              <a:rPr lang="en-US" dirty="0"/>
              <a:t>, each of size </a:t>
            </a:r>
            <a:r>
              <a:rPr lang="en-US" b="1" i="1" dirty="0"/>
              <a:t>1 x D</a:t>
            </a:r>
            <a:r>
              <a:rPr lang="en-US" dirty="0"/>
              <a:t>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Map each vector to the closest one in the codebook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Decode the </a:t>
            </a:r>
            <a:r>
              <a:rPr lang="en-US" b="1" i="1" dirty="0"/>
              <a:t>H x W  </a:t>
            </a:r>
            <a:r>
              <a:rPr lang="en-US" dirty="0"/>
              <a:t>into an image</a:t>
            </a:r>
          </a:p>
        </p:txBody>
      </p:sp>
    </p:spTree>
    <p:extLst>
      <p:ext uri="{BB962C8B-B14F-4D97-AF65-F5344CB8AC3E}">
        <p14:creationId xmlns:p14="http://schemas.microsoft.com/office/powerpoint/2010/main" val="4249149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5401F-5927-4A4E-A02A-82F7E8B7B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B32FCA-ECE8-4D99-A449-548528C011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5312" y="1420501"/>
            <a:ext cx="10515600" cy="1302650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9DB53DC-99AB-4C8D-B533-383B9949286D}"/>
              </a:ext>
            </a:extLst>
          </p:cNvPr>
          <p:cNvSpPr txBox="1">
            <a:spLocks/>
          </p:cNvSpPr>
          <p:nvPr/>
        </p:nvSpPr>
        <p:spPr>
          <a:xfrm>
            <a:off x="867561" y="3220041"/>
            <a:ext cx="10515600" cy="34308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You cannot compute a gradient with respect to a discrete nearest neighbor operation</a:t>
            </a:r>
          </a:p>
          <a:p>
            <a:r>
              <a:rPr lang="en-US" dirty="0"/>
              <a:t>They simply copy the feedback (gradient) from the codebook</a:t>
            </a:r>
          </a:p>
        </p:txBody>
      </p:sp>
    </p:spTree>
    <p:extLst>
      <p:ext uri="{BB962C8B-B14F-4D97-AF65-F5344CB8AC3E}">
        <p14:creationId xmlns:p14="http://schemas.microsoft.com/office/powerpoint/2010/main" val="1795902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64098-7BE5-4DB6-9CCA-A6400816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F6DC9A3-B01C-48BE-B90C-44EAF799C9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50000"/>
          <a:stretch/>
        </p:blipFill>
        <p:spPr>
          <a:xfrm>
            <a:off x="838200" y="2079979"/>
            <a:ext cx="5257800" cy="3842629"/>
          </a:xfrm>
          <a:prstGeom prst="rect">
            <a:avLst/>
          </a:prstGeom>
        </p:spPr>
      </p:pic>
      <p:pic>
        <p:nvPicPr>
          <p:cNvPr id="6146" name="Picture 2" descr="VQ-VAE">
            <a:extLst>
              <a:ext uri="{FF2B5EF4-FFF2-40B4-BE49-F238E27FC236}">
                <a16:creationId xmlns:a16="http://schemas.microsoft.com/office/drawing/2014/main" id="{9425CFBB-6231-4747-B21D-42780A385F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567218"/>
            <a:ext cx="5648325" cy="550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366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A41D3-8386-4F66-9F28-B03086F84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VQ-VAE-2</a:t>
            </a:r>
          </a:p>
        </p:txBody>
      </p:sp>
      <p:pic>
        <p:nvPicPr>
          <p:cNvPr id="3074" name="Picture 2" descr="VQ-VAE-2">
            <a:extLst>
              <a:ext uri="{FF2B5EF4-FFF2-40B4-BE49-F238E27FC236}">
                <a16:creationId xmlns:a16="http://schemas.microsoft.com/office/drawing/2014/main" id="{9092E466-F6E5-4695-BC50-5FD1843F18B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2897" y="1657845"/>
            <a:ext cx="10386206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9525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3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352</Words>
  <Application>Microsoft Office PowerPoint</Application>
  <PresentationFormat>Widescreen</PresentationFormat>
  <Paragraphs>46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Source Sans Pro</vt:lpstr>
      <vt:lpstr>Office Theme</vt:lpstr>
      <vt:lpstr>Neural Discrete Representation Learning</vt:lpstr>
      <vt:lpstr>Motivation</vt:lpstr>
      <vt:lpstr>Evidence for Human Learning of Discrete Concepts</vt:lpstr>
      <vt:lpstr>Traditional approaches</vt:lpstr>
      <vt:lpstr>Vector Quantization</vt:lpstr>
      <vt:lpstr>Closer look at Vector Quantization</vt:lpstr>
      <vt:lpstr>Constraints</vt:lpstr>
      <vt:lpstr>Results</vt:lpstr>
      <vt:lpstr>VQ-VAE-2</vt:lpstr>
      <vt:lpstr>Hierarchical Discrete Latents</vt:lpstr>
      <vt:lpstr>VQ-VAE-2 (reconstruction)</vt:lpstr>
      <vt:lpstr>Related 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 Discrete Representation Learning</dc:title>
  <dc:creator>ALuo</dc:creator>
  <cp:lastModifiedBy>ALuo</cp:lastModifiedBy>
  <cp:revision>7</cp:revision>
  <dcterms:created xsi:type="dcterms:W3CDTF">2020-06-06T12:40:16Z</dcterms:created>
  <dcterms:modified xsi:type="dcterms:W3CDTF">2020-06-06T14:35:47Z</dcterms:modified>
</cp:coreProperties>
</file>

<file path=docProps/thumbnail.jpeg>
</file>